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23"/>
  </p:notesMasterIdLst>
  <p:handoutMasterIdLst>
    <p:handoutMasterId r:id="rId24"/>
  </p:handoutMasterIdLst>
  <p:sldIdLst>
    <p:sldId id="270" r:id="rId2"/>
    <p:sldId id="275" r:id="rId3"/>
    <p:sldId id="268" r:id="rId4"/>
    <p:sldId id="302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07" r:id="rId15"/>
    <p:sldId id="319" r:id="rId16"/>
    <p:sldId id="320" r:id="rId17"/>
    <p:sldId id="298" r:id="rId18"/>
    <p:sldId id="321" r:id="rId19"/>
    <p:sldId id="290" r:id="rId20"/>
    <p:sldId id="322" r:id="rId21"/>
    <p:sldId id="285" r:id="rId2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2020/6/23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85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799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239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558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426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0579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78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8184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479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022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80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37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233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47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723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363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2020/6/23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10 | </a:t>
            </a:r>
            <a:r>
              <a:rPr lang="zh-CN" altLang="en-US" dirty="0"/>
              <a:t>进程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公司接这么多项目，如何管？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有的 </a:t>
            </a:r>
            <a:r>
              <a:rPr lang="en-US" altLang="zh-CN" dirty="0"/>
              <a:t>section</a:t>
            </a:r>
            <a:r>
              <a:rPr lang="zh-CN" altLang="en-US" dirty="0"/>
              <a:t>，例如</a:t>
            </a:r>
            <a:r>
              <a:rPr lang="en-US" altLang="zh-CN" dirty="0"/>
              <a:t>.</a:t>
            </a:r>
            <a:r>
              <a:rPr lang="en-US" altLang="zh-CN" dirty="0" err="1"/>
              <a:t>rel.text</a:t>
            </a:r>
            <a:r>
              <a:rPr lang="en-US" altLang="zh-CN" dirty="0"/>
              <a:t>, .</a:t>
            </a:r>
            <a:r>
              <a:rPr lang="en-US" altLang="zh-CN" dirty="0" err="1"/>
              <a:t>rel.data</a:t>
            </a:r>
            <a:r>
              <a:rPr lang="en-US" altLang="zh-CN" dirty="0"/>
              <a:t> </a:t>
            </a:r>
            <a:r>
              <a:rPr lang="zh-CN" altLang="en-US" dirty="0"/>
              <a:t>就与重定位有关。</a:t>
            </a:r>
            <a:endParaRPr lang="en-US" altLang="zh-CN" dirty="0"/>
          </a:p>
          <a:p>
            <a:r>
              <a:rPr lang="zh-CN" altLang="en-US" dirty="0"/>
              <a:t>例如这里的 </a:t>
            </a:r>
            <a:r>
              <a:rPr lang="en-US" altLang="zh-CN" dirty="0" err="1"/>
              <a:t>createprocess.o</a:t>
            </a:r>
            <a:r>
              <a:rPr lang="zh-CN" altLang="en-US" dirty="0"/>
              <a:t>，里面调用了 </a:t>
            </a:r>
            <a:r>
              <a:rPr lang="en-US" altLang="zh-CN" dirty="0" err="1"/>
              <a:t>create_process</a:t>
            </a:r>
            <a:r>
              <a:rPr lang="en-US" altLang="zh-CN" dirty="0"/>
              <a:t> </a:t>
            </a:r>
            <a:r>
              <a:rPr lang="zh-CN" altLang="en-US" dirty="0"/>
              <a:t>函数，但是这个函数在另外一个</a:t>
            </a:r>
            <a:r>
              <a:rPr lang="en-US" altLang="zh-CN" dirty="0"/>
              <a:t>.o </a:t>
            </a:r>
            <a:r>
              <a:rPr lang="zh-CN" altLang="en-US" dirty="0"/>
              <a:t>里面，因而 </a:t>
            </a:r>
            <a:r>
              <a:rPr lang="en-US" altLang="zh-CN" dirty="0" err="1"/>
              <a:t>createprocess.o</a:t>
            </a:r>
            <a:r>
              <a:rPr lang="en-US" altLang="zh-CN" dirty="0"/>
              <a:t> </a:t>
            </a:r>
            <a:r>
              <a:rPr lang="zh-CN" altLang="en-US" dirty="0"/>
              <a:t>里面根本不可能知道被调用函数的位置，所以只好在 </a:t>
            </a:r>
            <a:r>
              <a:rPr lang="en-US" altLang="zh-CN" dirty="0" err="1"/>
              <a:t>rel.text</a:t>
            </a:r>
            <a:r>
              <a:rPr lang="en-US" altLang="zh-CN" dirty="0"/>
              <a:t> </a:t>
            </a:r>
            <a:r>
              <a:rPr lang="zh-CN" altLang="en-US" dirty="0"/>
              <a:t>里面标注，</a:t>
            </a:r>
            <a:r>
              <a:rPr lang="zh-CN" altLang="en-US" b="1" dirty="0">
                <a:solidFill>
                  <a:srgbClr val="FF0000"/>
                </a:solidFill>
              </a:rPr>
              <a:t>这个函数是需要重定位的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ED48E85-AF7A-46E0-9390-CC5FC7D1E7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2" r="21543"/>
          <a:stretch/>
        </p:blipFill>
        <p:spPr bwMode="auto">
          <a:xfrm>
            <a:off x="6853968" y="274740"/>
            <a:ext cx="4791637" cy="623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8FF392DF-F204-4D09-BE35-F5FFAD538E1B}"/>
              </a:ext>
            </a:extLst>
          </p:cNvPr>
          <p:cNvCxnSpPr/>
          <p:nvPr/>
        </p:nvCxnSpPr>
        <p:spPr>
          <a:xfrm>
            <a:off x="8632271" y="4446165"/>
            <a:ext cx="1404000" cy="0"/>
          </a:xfrm>
          <a:prstGeom prst="line">
            <a:avLst/>
          </a:prstGeom>
          <a:ln w="889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52BE4F2-ACAD-45FA-A20D-3D0C79EF466B}"/>
              </a:ext>
            </a:extLst>
          </p:cNvPr>
          <p:cNvCxnSpPr/>
          <p:nvPr/>
        </p:nvCxnSpPr>
        <p:spPr>
          <a:xfrm>
            <a:off x="8632271" y="5008227"/>
            <a:ext cx="1404000" cy="0"/>
          </a:xfrm>
          <a:prstGeom prst="line">
            <a:avLst/>
          </a:prstGeom>
          <a:ln w="889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95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要想让 </a:t>
            </a:r>
            <a:r>
              <a:rPr lang="en-US" altLang="zh-CN" dirty="0" err="1"/>
              <a:t>create_process</a:t>
            </a:r>
            <a:r>
              <a:rPr lang="en-US" altLang="zh-CN" dirty="0"/>
              <a:t> </a:t>
            </a:r>
            <a:r>
              <a:rPr lang="zh-CN" altLang="en-US" dirty="0"/>
              <a:t>这个函数作为</a:t>
            </a:r>
            <a:r>
              <a:rPr lang="zh-CN" altLang="en-US" b="1" dirty="0">
                <a:solidFill>
                  <a:srgbClr val="FF0000"/>
                </a:solidFill>
              </a:rPr>
              <a:t>库文件</a:t>
            </a:r>
            <a:r>
              <a:rPr lang="zh-CN" altLang="en-US" dirty="0"/>
              <a:t>被重用，</a:t>
            </a:r>
            <a:r>
              <a:rPr lang="zh-CN" altLang="en-US" b="1" dirty="0">
                <a:solidFill>
                  <a:srgbClr val="FF0000"/>
                </a:solidFill>
              </a:rPr>
              <a:t>不能以</a:t>
            </a:r>
            <a:r>
              <a:rPr lang="en-US" altLang="zh-CN" b="1" dirty="0">
                <a:solidFill>
                  <a:srgbClr val="FF0000"/>
                </a:solidFill>
              </a:rPr>
              <a:t>.o </a:t>
            </a:r>
            <a:r>
              <a:rPr lang="zh-CN" altLang="en-US" b="1" dirty="0">
                <a:solidFill>
                  <a:srgbClr val="FF0000"/>
                </a:solidFill>
              </a:rPr>
              <a:t>的形式</a:t>
            </a:r>
            <a:r>
              <a:rPr lang="zh-CN" altLang="en-US" dirty="0"/>
              <a:t>存在，而是要形成库文件，最简单的类型是</a:t>
            </a:r>
            <a:r>
              <a:rPr lang="zh-CN" altLang="en-US" b="1" dirty="0">
                <a:solidFill>
                  <a:srgbClr val="FF0000"/>
                </a:solidFill>
              </a:rPr>
              <a:t>静态链接库</a:t>
            </a:r>
            <a:r>
              <a:rPr lang="en-US" altLang="zh-CN" b="1" dirty="0">
                <a:solidFill>
                  <a:srgbClr val="FF0000"/>
                </a:solidFill>
              </a:rPr>
              <a:t>.a </a:t>
            </a:r>
            <a:r>
              <a:rPr lang="zh-CN" altLang="en-US" b="1" dirty="0">
                <a:solidFill>
                  <a:srgbClr val="FF0000"/>
                </a:solidFill>
              </a:rPr>
              <a:t>文件（</a:t>
            </a:r>
            <a:r>
              <a:rPr lang="en-US" altLang="zh-CN" b="1" dirty="0">
                <a:solidFill>
                  <a:srgbClr val="FF0000"/>
                </a:solidFill>
              </a:rPr>
              <a:t>Archives</a:t>
            </a:r>
            <a:r>
              <a:rPr lang="zh-CN" altLang="en-US" b="1" dirty="0">
                <a:solidFill>
                  <a:srgbClr val="FF0000"/>
                </a:solidFill>
              </a:rPr>
              <a:t>），</a:t>
            </a:r>
            <a:r>
              <a:rPr lang="zh-CN" altLang="en-US" dirty="0"/>
              <a:t>仅仅将一系列对象文件（</a:t>
            </a:r>
            <a:r>
              <a:rPr lang="en-US" altLang="zh-CN" dirty="0"/>
              <a:t>.o</a:t>
            </a:r>
            <a:r>
              <a:rPr lang="zh-CN" altLang="en-US" dirty="0"/>
              <a:t>）归档为一个文件，使用命令 </a:t>
            </a:r>
            <a:r>
              <a:rPr lang="en-US" altLang="zh-CN" dirty="0" err="1"/>
              <a:t>ar</a:t>
            </a:r>
            <a:r>
              <a:rPr lang="en-US" altLang="zh-CN" dirty="0"/>
              <a:t> </a:t>
            </a:r>
            <a:r>
              <a:rPr lang="zh-CN" altLang="en-US" dirty="0"/>
              <a:t>创建。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8C66826-FF9F-426D-85AF-EF96B3469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701" y="972937"/>
            <a:ext cx="6121299" cy="267503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2B4A10E-BD7B-4C7A-B365-DAA83112C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800212"/>
            <a:ext cx="5906622" cy="244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fontScale="92500" lnSpcReduction="10000"/>
          </a:bodyPr>
          <a:lstStyle/>
          <a:p>
            <a:r>
              <a:rPr lang="zh-CN" altLang="en-US" dirty="0"/>
              <a:t>形成的二进制文件叫可执行文件，是 </a:t>
            </a:r>
            <a:r>
              <a:rPr lang="en-US" altLang="zh-CN" dirty="0"/>
              <a:t>ELF </a:t>
            </a:r>
            <a:r>
              <a:rPr lang="zh-CN" altLang="en-US" dirty="0"/>
              <a:t>的第二种格式，格式如下：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这个格式和</a:t>
            </a:r>
            <a:r>
              <a:rPr lang="en-US" altLang="zh-CN" dirty="0"/>
              <a:t>.o </a:t>
            </a:r>
            <a:r>
              <a:rPr lang="zh-CN" altLang="en-US" dirty="0"/>
              <a:t>文件大致相似，还是分成一个个的 </a:t>
            </a:r>
            <a:r>
              <a:rPr lang="en-US" altLang="zh-CN" dirty="0"/>
              <a:t>section</a:t>
            </a:r>
            <a:r>
              <a:rPr lang="zh-CN" altLang="en-US" dirty="0"/>
              <a:t>，并且被节头表描述。只不过这些 </a:t>
            </a:r>
            <a:r>
              <a:rPr lang="en-US" altLang="zh-CN" dirty="0"/>
              <a:t>section </a:t>
            </a:r>
            <a:r>
              <a:rPr lang="zh-CN" altLang="en-US" dirty="0"/>
              <a:t>是多个</a:t>
            </a:r>
            <a:r>
              <a:rPr lang="en-US" altLang="zh-CN" dirty="0"/>
              <a:t>.o </a:t>
            </a:r>
            <a:r>
              <a:rPr lang="zh-CN" altLang="en-US" dirty="0"/>
              <a:t>文件合并过的。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静态链接库一旦链接进去，代码和变量的 </a:t>
            </a:r>
            <a:r>
              <a:rPr lang="en-US" altLang="zh-CN" dirty="0"/>
              <a:t>section </a:t>
            </a:r>
            <a:r>
              <a:rPr lang="zh-CN" altLang="en-US" dirty="0"/>
              <a:t>都合并了，因而程序运行的时候，就不依赖于这个库是否存在。但是这样有一个缺点，</a:t>
            </a:r>
            <a:r>
              <a:rPr lang="zh-CN" altLang="en-US" sz="1600" b="1" dirty="0">
                <a:solidFill>
                  <a:srgbClr val="FF0000"/>
                </a:solidFill>
              </a:rPr>
              <a:t>就是相同的代码段，如果被多个程序使用的话，在内存里面就有多份，而且一旦静态链接库更新了，如果二进制执行文件不重新编译，也不随着更新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37446E7-BAE7-4338-9685-CAFB7BC24F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18" r="17986"/>
          <a:stretch/>
        </p:blipFill>
        <p:spPr bwMode="auto">
          <a:xfrm>
            <a:off x="6096000" y="-176169"/>
            <a:ext cx="630852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33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因而就出现了另一种，</a:t>
            </a:r>
            <a:r>
              <a:rPr lang="zh-CN" altLang="en-US" b="1" dirty="0">
                <a:solidFill>
                  <a:srgbClr val="FF0000"/>
                </a:solidFill>
              </a:rPr>
              <a:t>动态链接库（</a:t>
            </a:r>
            <a:r>
              <a:rPr lang="en-US" altLang="zh-CN" b="1" dirty="0">
                <a:solidFill>
                  <a:srgbClr val="FF0000"/>
                </a:solidFill>
              </a:rPr>
              <a:t>Shared Libraries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，不仅仅是一组对象文件的简单归档，而是多个对象文件的重新组合，可被多个程序共享。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动态链接库，就是 </a:t>
            </a:r>
            <a:r>
              <a:rPr lang="en-US" altLang="zh-CN" b="1" dirty="0">
                <a:solidFill>
                  <a:srgbClr val="FF0000"/>
                </a:solidFill>
              </a:rPr>
              <a:t>ELF </a:t>
            </a:r>
            <a:r>
              <a:rPr lang="zh-CN" altLang="en-US" b="1" dirty="0">
                <a:solidFill>
                  <a:srgbClr val="FF0000"/>
                </a:solidFill>
              </a:rPr>
              <a:t>的第三种类型，共享对象文件（</a:t>
            </a:r>
            <a:r>
              <a:rPr lang="en-US" altLang="zh-CN" b="1" dirty="0">
                <a:solidFill>
                  <a:srgbClr val="FF0000"/>
                </a:solidFill>
              </a:rPr>
              <a:t>Shared Object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C9CD291-F74F-456B-94B8-9F5210F88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871" y="456670"/>
            <a:ext cx="6213129" cy="396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52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知道了 </a:t>
            </a:r>
            <a:r>
              <a:rPr lang="en-US" altLang="zh-CN" dirty="0"/>
              <a:t>ELF </a:t>
            </a:r>
            <a:r>
              <a:rPr lang="zh-CN" altLang="en-US" dirty="0"/>
              <a:t>这个格式，这个时候</a:t>
            </a:r>
            <a:r>
              <a:rPr lang="zh-CN" altLang="en-US" b="1" dirty="0">
                <a:solidFill>
                  <a:srgbClr val="FF0000"/>
                </a:solidFill>
              </a:rPr>
              <a:t>它还是个程序</a:t>
            </a:r>
            <a:r>
              <a:rPr lang="zh-CN" altLang="en-US" dirty="0"/>
              <a:t>，那怎么</a:t>
            </a:r>
            <a:r>
              <a:rPr lang="zh-CN" altLang="en-US" b="1" dirty="0">
                <a:solidFill>
                  <a:srgbClr val="FF0000"/>
                </a:solidFill>
              </a:rPr>
              <a:t>把这个文件加载到内存</a:t>
            </a:r>
            <a:r>
              <a:rPr lang="zh-CN" altLang="en-US" dirty="0"/>
              <a:t>里面呢？在内核中，有这样一个数据结构，用来</a:t>
            </a:r>
            <a:r>
              <a:rPr lang="zh-CN" altLang="en-US" b="1" dirty="0">
                <a:solidFill>
                  <a:srgbClr val="FF0000"/>
                </a:solidFill>
              </a:rPr>
              <a:t>定义加载二进制文件</a:t>
            </a:r>
            <a:r>
              <a:rPr lang="zh-CN" altLang="en-US" dirty="0"/>
              <a:t>的方法。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对于 </a:t>
            </a:r>
            <a:r>
              <a:rPr lang="en-US" altLang="zh-CN" dirty="0"/>
              <a:t>ELF </a:t>
            </a:r>
            <a:r>
              <a:rPr lang="zh-CN" altLang="en-US" dirty="0"/>
              <a:t>文件格式，有对应的实现。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运行程序为进程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CEB3923-ED4F-49B1-9ADB-684AE8AE3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17948"/>
            <a:ext cx="6096000" cy="22242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4FCAB61-5190-411C-952D-5D16E5324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097386"/>
            <a:ext cx="5917035" cy="314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16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那 </a:t>
            </a:r>
            <a:r>
              <a:rPr lang="en-US" altLang="zh-CN" b="1" dirty="0" err="1">
                <a:solidFill>
                  <a:srgbClr val="FF0000"/>
                </a:solidFill>
              </a:rPr>
              <a:t>do_execve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dirty="0"/>
              <a:t>又是被谁调用的呢？我们看下面的代码。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exec </a:t>
            </a:r>
            <a:r>
              <a:rPr lang="zh-CN" altLang="en-US" dirty="0"/>
              <a:t>比较特殊，它是一组函数：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运行程序为进程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16C1CD-48FD-4D26-B6D7-628D1C3F2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97436"/>
            <a:ext cx="6096000" cy="27871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7011D49-D724-4ABE-A8D4-BCA09339A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27" y="3874148"/>
            <a:ext cx="5257800" cy="2292525"/>
          </a:xfrm>
          <a:prstGeom prst="rect">
            <a:avLst/>
          </a:prstGeom>
        </p:spPr>
      </p:pic>
      <p:sp>
        <p:nvSpPr>
          <p:cNvPr id="6" name="箭头: 下弧形 5">
            <a:extLst>
              <a:ext uri="{FF2B5EF4-FFF2-40B4-BE49-F238E27FC236}">
                <a16:creationId xmlns:a16="http://schemas.microsoft.com/office/drawing/2014/main" id="{C5FD43A9-76D1-4009-893A-18401829EC1C}"/>
              </a:ext>
            </a:extLst>
          </p:cNvPr>
          <p:cNvSpPr/>
          <p:nvPr/>
        </p:nvSpPr>
        <p:spPr>
          <a:xfrm>
            <a:off x="3350559" y="4781725"/>
            <a:ext cx="2914968" cy="90601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637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在上面 </a:t>
            </a:r>
            <a:r>
              <a:rPr lang="en-US" altLang="zh-CN" dirty="0" err="1"/>
              <a:t>process.c</a:t>
            </a:r>
            <a:r>
              <a:rPr lang="en-US" altLang="zh-CN" dirty="0"/>
              <a:t> </a:t>
            </a:r>
            <a:r>
              <a:rPr lang="zh-CN" altLang="en-US" dirty="0"/>
              <a:t>的代码中，我们</a:t>
            </a:r>
            <a:r>
              <a:rPr lang="zh-CN" altLang="en-US" b="1" dirty="0">
                <a:solidFill>
                  <a:srgbClr val="FF0000"/>
                </a:solidFill>
              </a:rPr>
              <a:t>创建 </a:t>
            </a:r>
            <a:r>
              <a:rPr lang="en-US" altLang="zh-CN" b="1" dirty="0">
                <a:solidFill>
                  <a:srgbClr val="FF0000"/>
                </a:solidFill>
              </a:rPr>
              <a:t>ls </a:t>
            </a:r>
            <a:r>
              <a:rPr lang="zh-CN" altLang="en-US" b="1" dirty="0">
                <a:solidFill>
                  <a:srgbClr val="FF0000"/>
                </a:solidFill>
              </a:rPr>
              <a:t>进程，也是通过 </a:t>
            </a:r>
            <a:r>
              <a:rPr lang="en-US" altLang="zh-CN" b="1" dirty="0">
                <a:solidFill>
                  <a:srgbClr val="FF0000"/>
                </a:solidFill>
              </a:rPr>
              <a:t>exec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运行程序为进程</a:t>
            </a:r>
            <a:endParaRPr lang="zh-cn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C3B0F4F-1241-4711-A616-DC41AA1CF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947" y="-218114"/>
            <a:ext cx="6502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254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既然所有的进程都是从父进程 </a:t>
            </a:r>
            <a:r>
              <a:rPr lang="en-US" altLang="zh-CN" dirty="0"/>
              <a:t>fork </a:t>
            </a:r>
            <a:r>
              <a:rPr lang="zh-CN" altLang="en-US" dirty="0"/>
              <a:t>过来的，那总归有一个祖宗进程，这就是</a:t>
            </a:r>
            <a:r>
              <a:rPr lang="zh-CN" altLang="en-US" b="1" dirty="0">
                <a:solidFill>
                  <a:srgbClr val="FF0000"/>
                </a:solidFill>
              </a:rPr>
              <a:t>咱们系统启动的 </a:t>
            </a:r>
            <a:r>
              <a:rPr lang="en-US" altLang="zh-CN" b="1" dirty="0" err="1">
                <a:solidFill>
                  <a:srgbClr val="FF0000"/>
                </a:solidFill>
              </a:rPr>
              <a:t>init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进程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你会发现，</a:t>
            </a:r>
            <a:r>
              <a:rPr lang="en-US" altLang="zh-CN" dirty="0"/>
              <a:t>PID 1 </a:t>
            </a:r>
            <a:r>
              <a:rPr lang="zh-CN" altLang="en-US" dirty="0"/>
              <a:t>的进程就是我们的 </a:t>
            </a:r>
            <a:r>
              <a:rPr lang="en-US" altLang="zh-CN" dirty="0" err="1"/>
              <a:t>init</a:t>
            </a:r>
            <a:r>
              <a:rPr lang="en-US" altLang="zh-CN" dirty="0"/>
              <a:t> </a:t>
            </a:r>
            <a:r>
              <a:rPr lang="zh-CN" altLang="en-US" dirty="0"/>
              <a:t>进程 </a:t>
            </a:r>
            <a:r>
              <a:rPr lang="en-US" altLang="zh-CN" dirty="0" err="1"/>
              <a:t>systemd</a:t>
            </a:r>
            <a:r>
              <a:rPr lang="zh-CN" altLang="en-US" dirty="0"/>
              <a:t>，</a:t>
            </a:r>
            <a:r>
              <a:rPr lang="en-US" altLang="zh-CN" dirty="0"/>
              <a:t>PID 2 </a:t>
            </a:r>
            <a:r>
              <a:rPr lang="zh-CN" altLang="en-US" dirty="0"/>
              <a:t>的进程是内核线程 </a:t>
            </a:r>
            <a:r>
              <a:rPr lang="en-US" altLang="zh-CN" dirty="0" err="1"/>
              <a:t>kthreadd</a:t>
            </a:r>
            <a:r>
              <a:rPr lang="zh-CN" altLang="en-US" dirty="0"/>
              <a:t>，这两个我们在内核启动的时候都见过。其中用户态的不带中括号，内核态的带中括号。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进程树</a:t>
            </a:r>
            <a:endParaRPr lang="zh-cn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1FA71CE-0C71-4C03-8E37-8B9C368DE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80378"/>
            <a:ext cx="6032221" cy="356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箭头: 下弧形 1">
            <a:extLst>
              <a:ext uri="{FF2B5EF4-FFF2-40B4-BE49-F238E27FC236}">
                <a16:creationId xmlns:a16="http://schemas.microsoft.com/office/drawing/2014/main" id="{42B08844-9581-4412-8546-A373B9A3A839}"/>
              </a:ext>
            </a:extLst>
          </p:cNvPr>
          <p:cNvSpPr/>
          <p:nvPr/>
        </p:nvSpPr>
        <p:spPr>
          <a:xfrm>
            <a:off x="4563611" y="2919369"/>
            <a:ext cx="1459684" cy="50963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934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接下来进程号依次增大，但是你会看所有带中括号的内核态的进程，祖先都是 </a:t>
            </a:r>
            <a:r>
              <a:rPr lang="en-US" altLang="zh-CN" dirty="0"/>
              <a:t>2 </a:t>
            </a:r>
            <a:r>
              <a:rPr lang="zh-CN" altLang="en-US" dirty="0"/>
              <a:t>号进程。而用户态的进程，祖先都是 </a:t>
            </a:r>
            <a:r>
              <a:rPr lang="en-US" altLang="zh-CN" dirty="0"/>
              <a:t>1 </a:t>
            </a:r>
            <a:r>
              <a:rPr lang="zh-CN" altLang="en-US" dirty="0"/>
              <a:t>号进程。</a:t>
            </a:r>
            <a:r>
              <a:rPr lang="en-US" altLang="zh-CN" dirty="0" err="1"/>
              <a:t>tty</a:t>
            </a:r>
            <a:r>
              <a:rPr lang="en-US" altLang="zh-CN" dirty="0"/>
              <a:t> </a:t>
            </a:r>
            <a:r>
              <a:rPr lang="zh-CN" altLang="en-US" dirty="0"/>
              <a:t>那一列，是问号的，说明不是前台启动的，一般都是后台的服务。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pts </a:t>
            </a:r>
            <a:r>
              <a:rPr lang="zh-CN" altLang="en-US" dirty="0"/>
              <a:t>的父进程是 </a:t>
            </a:r>
            <a:r>
              <a:rPr lang="en-US" altLang="zh-CN" dirty="0" err="1"/>
              <a:t>sshd</a:t>
            </a:r>
            <a:r>
              <a:rPr lang="zh-CN" altLang="en-US" dirty="0"/>
              <a:t>，</a:t>
            </a:r>
            <a:r>
              <a:rPr lang="en-US" altLang="zh-CN" dirty="0"/>
              <a:t>bash </a:t>
            </a:r>
            <a:r>
              <a:rPr lang="zh-CN" altLang="en-US" dirty="0"/>
              <a:t>的父进程是 </a:t>
            </a:r>
            <a:r>
              <a:rPr lang="en-US" altLang="zh-CN" dirty="0"/>
              <a:t>pts</a:t>
            </a:r>
            <a:r>
              <a:rPr lang="zh-CN" altLang="en-US" dirty="0"/>
              <a:t>，</a:t>
            </a:r>
            <a:r>
              <a:rPr lang="en-US" altLang="zh-CN" dirty="0" err="1"/>
              <a:t>ps</a:t>
            </a:r>
            <a:r>
              <a:rPr lang="en-US" altLang="zh-CN" dirty="0"/>
              <a:t> -</a:t>
            </a:r>
            <a:r>
              <a:rPr lang="en-US" altLang="zh-CN" dirty="0" err="1"/>
              <a:t>ef</a:t>
            </a:r>
            <a:r>
              <a:rPr lang="en-US" altLang="zh-CN" dirty="0"/>
              <a:t> </a:t>
            </a:r>
            <a:r>
              <a:rPr lang="zh-CN" altLang="en-US" dirty="0"/>
              <a:t>这个命令的父进程是 </a:t>
            </a:r>
            <a:r>
              <a:rPr lang="en-US" altLang="zh-CN" dirty="0"/>
              <a:t>bash</a:t>
            </a:r>
            <a:r>
              <a:rPr lang="zh-CN" altLang="en-US" dirty="0"/>
              <a:t>。这样整个链条都比较清晰了。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进程树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332100-8668-471B-B821-C04C24633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81037"/>
            <a:ext cx="6092969" cy="290412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3F1C20C-E85F-48AA-86DC-21EED2936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37374"/>
            <a:ext cx="5871763" cy="206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83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这一节我们讲了</a:t>
            </a:r>
            <a:r>
              <a:rPr lang="zh-CN" altLang="en-US" b="1" dirty="0">
                <a:solidFill>
                  <a:srgbClr val="FF0000"/>
                </a:solidFill>
              </a:rPr>
              <a:t>一个进程从代码到二进制到运行时的一个过程</a:t>
            </a:r>
            <a:r>
              <a:rPr lang="zh-CN" altLang="en-US" dirty="0"/>
              <a:t>，我们用一个图总结一下。</a:t>
            </a:r>
            <a:endParaRPr lang="en-US" altLang="zh-CN" dirty="0"/>
          </a:p>
          <a:p>
            <a:r>
              <a:rPr lang="zh-CN" altLang="en-US" dirty="0"/>
              <a:t>我们首先通过图右边的</a:t>
            </a:r>
            <a:r>
              <a:rPr lang="zh-CN" altLang="en-US" b="1" dirty="0">
                <a:solidFill>
                  <a:srgbClr val="FF0000"/>
                </a:solidFill>
              </a:rPr>
              <a:t>文件编译过程</a:t>
            </a:r>
            <a:r>
              <a:rPr lang="zh-CN" altLang="en-US" dirty="0"/>
              <a:t>，生成 </a:t>
            </a:r>
            <a:r>
              <a:rPr lang="en-US" altLang="zh-CN" b="1" dirty="0">
                <a:solidFill>
                  <a:srgbClr val="FF0000"/>
                </a:solidFill>
              </a:rPr>
              <a:t>so </a:t>
            </a:r>
            <a:r>
              <a:rPr lang="zh-CN" altLang="en-US" b="1" dirty="0">
                <a:solidFill>
                  <a:srgbClr val="FF0000"/>
                </a:solidFill>
              </a:rPr>
              <a:t>文件和可执行文件</a:t>
            </a:r>
            <a:r>
              <a:rPr lang="zh-CN" altLang="en-US" dirty="0"/>
              <a:t>，放在硬盘上。</a:t>
            </a:r>
            <a:endParaRPr lang="en-US" altLang="zh-CN" dirty="0"/>
          </a:p>
          <a:p>
            <a:r>
              <a:rPr lang="zh-CN" altLang="en-US" dirty="0"/>
              <a:t>下图左边的</a:t>
            </a:r>
            <a:r>
              <a:rPr lang="zh-CN" altLang="en-US" b="1" dirty="0">
                <a:solidFill>
                  <a:srgbClr val="FF0000"/>
                </a:solidFill>
              </a:rPr>
              <a:t>用户态的进程 </a:t>
            </a:r>
            <a:r>
              <a:rPr lang="en-US" altLang="zh-CN" b="1" dirty="0">
                <a:solidFill>
                  <a:srgbClr val="FF0000"/>
                </a:solidFill>
              </a:rPr>
              <a:t>A </a:t>
            </a:r>
            <a:r>
              <a:rPr lang="zh-CN" altLang="en-US" b="1" dirty="0">
                <a:solidFill>
                  <a:srgbClr val="FF0000"/>
                </a:solidFill>
              </a:rPr>
              <a:t>执行 </a:t>
            </a:r>
            <a:r>
              <a:rPr lang="en-US" altLang="zh-CN" b="1" dirty="0">
                <a:solidFill>
                  <a:srgbClr val="FF0000"/>
                </a:solidFill>
              </a:rPr>
              <a:t>fork</a:t>
            </a:r>
            <a:r>
              <a:rPr lang="zh-CN" altLang="en-US" dirty="0"/>
              <a:t>，创建进程 </a:t>
            </a:r>
            <a:r>
              <a:rPr lang="en-US" altLang="zh-CN" dirty="0"/>
              <a:t>B</a:t>
            </a:r>
            <a:r>
              <a:rPr lang="zh-CN" altLang="en-US" dirty="0"/>
              <a:t>，在进程 </a:t>
            </a:r>
            <a:r>
              <a:rPr lang="en-US" altLang="zh-CN" dirty="0"/>
              <a:t>B </a:t>
            </a:r>
            <a:r>
              <a:rPr lang="zh-CN" altLang="en-US" dirty="0"/>
              <a:t>的处理逻辑中，</a:t>
            </a:r>
            <a:r>
              <a:rPr lang="zh-CN" altLang="en-US" b="1" dirty="0">
                <a:solidFill>
                  <a:srgbClr val="FF0000"/>
                </a:solidFill>
              </a:rPr>
              <a:t>执行 </a:t>
            </a:r>
            <a:r>
              <a:rPr lang="en-US" altLang="zh-CN" b="1" dirty="0">
                <a:solidFill>
                  <a:srgbClr val="FF0000"/>
                </a:solidFill>
              </a:rPr>
              <a:t>exec </a:t>
            </a:r>
            <a:r>
              <a:rPr lang="zh-CN" altLang="en-US" b="1" dirty="0">
                <a:solidFill>
                  <a:srgbClr val="FF0000"/>
                </a:solidFill>
              </a:rPr>
              <a:t>系列系统调用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这个系统调用会</a:t>
            </a:r>
            <a:r>
              <a:rPr lang="zh-CN" altLang="en-US" b="1" dirty="0">
                <a:solidFill>
                  <a:srgbClr val="FF0000"/>
                </a:solidFill>
              </a:rPr>
              <a:t>通过 </a:t>
            </a:r>
            <a:r>
              <a:rPr lang="en-US" altLang="zh-CN" b="1" dirty="0" err="1">
                <a:solidFill>
                  <a:srgbClr val="FF0000"/>
                </a:solidFill>
              </a:rPr>
              <a:t>load_elf_binary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en-US" b="1" dirty="0">
                <a:solidFill>
                  <a:srgbClr val="FF0000"/>
                </a:solidFill>
              </a:rPr>
              <a:t>方法</a:t>
            </a:r>
            <a:r>
              <a:rPr lang="zh-CN" altLang="en-US" dirty="0"/>
              <a:t>，将刚才生成的可执行文件，</a:t>
            </a:r>
            <a:r>
              <a:rPr lang="zh-CN" altLang="en-US" b="1" dirty="0">
                <a:solidFill>
                  <a:srgbClr val="FF0000"/>
                </a:solidFill>
              </a:rPr>
              <a:t>加载到进程 </a:t>
            </a:r>
            <a:r>
              <a:rPr lang="en-US" altLang="zh-CN" b="1" dirty="0">
                <a:solidFill>
                  <a:srgbClr val="FF0000"/>
                </a:solidFill>
              </a:rPr>
              <a:t>B </a:t>
            </a:r>
            <a:r>
              <a:rPr lang="zh-CN" altLang="en-US" b="1" dirty="0">
                <a:solidFill>
                  <a:srgbClr val="FF0000"/>
                </a:solidFill>
              </a:rPr>
              <a:t>的内存中执行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8768499-9EFE-4AC9-95FE-7BB120CD0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121" y="574646"/>
            <a:ext cx="6672052" cy="570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有了</a:t>
            </a:r>
            <a:r>
              <a:rPr lang="zh-CN" altLang="en-US" b="1" dirty="0">
                <a:solidFill>
                  <a:srgbClr val="FF0000"/>
                </a:solidFill>
              </a:rPr>
              <a:t>系统调用</a:t>
            </a:r>
            <a:r>
              <a:rPr lang="zh-CN" altLang="en-US" dirty="0"/>
              <a:t>，咱们公司就能开始批量接项目啦！</a:t>
            </a:r>
            <a:endParaRPr lang="en-US" altLang="zh-CN" dirty="0"/>
          </a:p>
          <a:p>
            <a:r>
              <a:rPr lang="zh-CN" altLang="en-US" dirty="0"/>
              <a:t>对应到 </a:t>
            </a:r>
            <a:r>
              <a:rPr lang="en-US" altLang="zh-CN" dirty="0"/>
              <a:t>Linux </a:t>
            </a:r>
            <a:r>
              <a:rPr lang="zh-CN" altLang="en-US" dirty="0"/>
              <a:t>操作系统，就是可以</a:t>
            </a:r>
            <a:r>
              <a:rPr lang="zh-CN" altLang="en-US" b="1" dirty="0">
                <a:solidFill>
                  <a:srgbClr val="FF0000"/>
                </a:solidFill>
              </a:rPr>
              <a:t>创建进程</a:t>
            </a:r>
            <a:r>
              <a:rPr lang="zh-CN" altLang="en-US" dirty="0"/>
              <a:t>了。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61BE0EE-980B-417E-8D0C-36B9A5235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32" y="1895475"/>
            <a:ext cx="1093470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28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用到了咱们学过的 </a:t>
            </a:r>
            <a:r>
              <a:rPr lang="en-US" altLang="zh-CN" dirty="0"/>
              <a:t>fork </a:t>
            </a:r>
            <a:r>
              <a:rPr lang="zh-CN" altLang="en-US" dirty="0"/>
              <a:t>系统调用，通过这里面的 </a:t>
            </a:r>
            <a:r>
              <a:rPr lang="en-US" altLang="zh-CN" dirty="0"/>
              <a:t>if-else</a:t>
            </a:r>
            <a:r>
              <a:rPr lang="zh-CN" altLang="en-US" dirty="0"/>
              <a:t>，我们可以看到，根据 </a:t>
            </a:r>
            <a:r>
              <a:rPr lang="en-US" altLang="zh-CN" dirty="0"/>
              <a:t>fork </a:t>
            </a:r>
            <a:r>
              <a:rPr lang="zh-CN" altLang="en-US" dirty="0"/>
              <a:t>的返回值不同，父进程和子进程就此分道扬镳了。在子进程里面，我们需要通过 </a:t>
            </a:r>
            <a:r>
              <a:rPr lang="en-US" altLang="zh-CN" dirty="0" err="1"/>
              <a:t>execvp</a:t>
            </a:r>
            <a:r>
              <a:rPr lang="en-US" altLang="zh-CN" dirty="0"/>
              <a:t> </a:t>
            </a:r>
            <a:r>
              <a:rPr lang="zh-CN" altLang="en-US" dirty="0"/>
              <a:t>运行一个新的程序。</a:t>
            </a:r>
            <a:endParaRPr lang="en-US" altLang="zh-CN" dirty="0"/>
          </a:p>
          <a:p>
            <a:r>
              <a:rPr lang="zh-CN" altLang="en-US" dirty="0"/>
              <a:t>在这里，我们创建的子程序运行了一个最最简单的命令 </a:t>
            </a:r>
            <a:r>
              <a:rPr lang="en-US" altLang="zh-CN" dirty="0"/>
              <a:t>ls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写代码：用系统调用创建进程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程序写完了，你可能要问这是不是就是所谓的</a:t>
            </a:r>
            <a:r>
              <a:rPr lang="zh-CN" altLang="en-US" b="1" dirty="0">
                <a:solidFill>
                  <a:srgbClr val="FF0000"/>
                </a:solidFill>
              </a:rPr>
              <a:t>项目执行计划书</a:t>
            </a:r>
            <a:r>
              <a:rPr lang="zh-CN" altLang="en-US" dirty="0"/>
              <a:t>了呢？</a:t>
            </a:r>
            <a:endParaRPr lang="en-US" altLang="zh-CN" dirty="0"/>
          </a:p>
          <a:p>
            <a:r>
              <a:rPr lang="zh-CN" altLang="en-US" dirty="0"/>
              <a:t>当然不是了，这</a:t>
            </a:r>
            <a:r>
              <a:rPr lang="zh-CN" altLang="en-US" b="1" dirty="0">
                <a:solidFill>
                  <a:srgbClr val="FF0000"/>
                </a:solidFill>
              </a:rPr>
              <a:t>两个文件只是文本文件</a:t>
            </a:r>
            <a:r>
              <a:rPr lang="zh-CN" altLang="en-US" dirty="0"/>
              <a:t>，</a:t>
            </a:r>
            <a:r>
              <a:rPr lang="en-US" altLang="zh-CN" b="1" dirty="0">
                <a:solidFill>
                  <a:srgbClr val="FF0000"/>
                </a:solidFill>
              </a:rPr>
              <a:t>CPU </a:t>
            </a:r>
            <a:r>
              <a:rPr lang="zh-CN" altLang="en-US" b="1" dirty="0">
                <a:solidFill>
                  <a:srgbClr val="FF0000"/>
                </a:solidFill>
              </a:rPr>
              <a:t>是不能执行文本文件里面的指令</a:t>
            </a:r>
            <a:r>
              <a:rPr lang="zh-CN" altLang="en-US" dirty="0"/>
              <a:t>的，这些指令只有人能看懂，</a:t>
            </a:r>
            <a:r>
              <a:rPr lang="en-US" altLang="zh-CN" dirty="0"/>
              <a:t>CPU </a:t>
            </a:r>
            <a:r>
              <a:rPr lang="zh-CN" altLang="en-US" dirty="0"/>
              <a:t>能够执行的命令是</a:t>
            </a:r>
            <a:r>
              <a:rPr lang="zh-CN" altLang="en-US" b="1" dirty="0">
                <a:solidFill>
                  <a:srgbClr val="FF0000"/>
                </a:solidFill>
              </a:rPr>
              <a:t>二进制</a:t>
            </a:r>
            <a:r>
              <a:rPr lang="zh-CN" altLang="en-US" dirty="0"/>
              <a:t>的，比如“</a:t>
            </a:r>
            <a:r>
              <a:rPr lang="en-US" altLang="zh-CN" dirty="0"/>
              <a:t>0101”</a:t>
            </a:r>
            <a:r>
              <a:rPr lang="zh-CN" altLang="en-US" dirty="0"/>
              <a:t>这种，所以这些指令还需要翻译一下，这个翻译的过程就是</a:t>
            </a:r>
            <a:r>
              <a:rPr lang="zh-CN" altLang="en-US" b="1" dirty="0">
                <a:solidFill>
                  <a:srgbClr val="FF0000"/>
                </a:solidFill>
              </a:rPr>
              <a:t>编译（</a:t>
            </a:r>
            <a:r>
              <a:rPr lang="en-US" altLang="zh-CN" b="1" dirty="0">
                <a:solidFill>
                  <a:srgbClr val="FF0000"/>
                </a:solidFill>
              </a:rPr>
              <a:t>Compile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。编译好的二进制文件才是项目执行计划书。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Linux </a:t>
            </a:r>
            <a:r>
              <a:rPr lang="zh-CN" altLang="en-US" dirty="0"/>
              <a:t>下面，二进制的程序也要有严格的格式，这个格式我们称为 </a:t>
            </a:r>
            <a:r>
              <a:rPr lang="en-US" altLang="zh-CN" b="1" dirty="0">
                <a:solidFill>
                  <a:srgbClr val="FF0000"/>
                </a:solidFill>
              </a:rPr>
              <a:t>ELF</a:t>
            </a:r>
            <a:r>
              <a:rPr lang="zh-CN" altLang="en-US" b="1" dirty="0">
                <a:solidFill>
                  <a:srgbClr val="FF0000"/>
                </a:solidFill>
              </a:rPr>
              <a:t>（</a:t>
            </a:r>
            <a:r>
              <a:rPr lang="en-US" altLang="zh-CN" b="1" dirty="0" err="1">
                <a:solidFill>
                  <a:srgbClr val="FF0000"/>
                </a:solidFill>
              </a:rPr>
              <a:t>Executeable</a:t>
            </a:r>
            <a:r>
              <a:rPr lang="en-US" altLang="zh-CN" b="1" dirty="0">
                <a:solidFill>
                  <a:srgbClr val="FF0000"/>
                </a:solidFill>
              </a:rPr>
              <a:t> and Linkable Format</a:t>
            </a:r>
            <a:r>
              <a:rPr lang="zh-CN" altLang="en-US" b="1" dirty="0">
                <a:solidFill>
                  <a:srgbClr val="FF0000"/>
                </a:solidFill>
              </a:rPr>
              <a:t>，可执行与可链接格式）</a:t>
            </a:r>
            <a:r>
              <a:rPr lang="zh-CN" altLang="en-US" dirty="0"/>
              <a:t>。这个格式可以根据</a:t>
            </a:r>
            <a:r>
              <a:rPr lang="zh-CN" altLang="en-US" b="1" dirty="0">
                <a:solidFill>
                  <a:srgbClr val="FF0000"/>
                </a:solidFill>
              </a:rPr>
              <a:t>编译的结果不同</a:t>
            </a:r>
            <a:r>
              <a:rPr lang="zh-CN" altLang="en-US" dirty="0"/>
              <a:t>，分为</a:t>
            </a:r>
            <a:r>
              <a:rPr lang="zh-CN" altLang="en-US" b="1" dirty="0">
                <a:solidFill>
                  <a:srgbClr val="FF0000"/>
                </a:solidFill>
              </a:rPr>
              <a:t>不同的格式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4743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接下来我们看一下，如何从</a:t>
            </a:r>
            <a:r>
              <a:rPr lang="zh-CN" altLang="en-US" b="1" dirty="0">
                <a:solidFill>
                  <a:srgbClr val="FF0000"/>
                </a:solidFill>
              </a:rPr>
              <a:t>文本文件</a:t>
            </a:r>
            <a:r>
              <a:rPr lang="zh-CN" altLang="en-US" dirty="0"/>
              <a:t>编译成</a:t>
            </a:r>
            <a:r>
              <a:rPr lang="zh-CN" altLang="en-US" b="1" dirty="0">
                <a:solidFill>
                  <a:srgbClr val="FF0000"/>
                </a:solidFill>
              </a:rPr>
              <a:t>二进制格式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6604337-DD8E-43F6-9BF2-B950CDD28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850" y="0"/>
            <a:ext cx="5772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794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在编译的时候，先做</a:t>
            </a:r>
            <a:r>
              <a:rPr lang="zh-CN" altLang="en-US" b="1" dirty="0">
                <a:solidFill>
                  <a:srgbClr val="FF0000"/>
                </a:solidFill>
              </a:rPr>
              <a:t>预处理工作</a:t>
            </a:r>
            <a:r>
              <a:rPr lang="zh-CN" altLang="en-US" dirty="0"/>
              <a:t>，例如将头文件嵌入到正文中，将定义的宏展开，然后就是真正的编译过程，最终编译成为</a:t>
            </a:r>
            <a:r>
              <a:rPr lang="en-US" altLang="zh-CN" dirty="0"/>
              <a:t>.o </a:t>
            </a:r>
            <a:r>
              <a:rPr lang="zh-CN" altLang="en-US" dirty="0"/>
              <a:t>文件，这就是 </a:t>
            </a:r>
            <a:r>
              <a:rPr lang="en-US" altLang="zh-CN" dirty="0"/>
              <a:t>ELF </a:t>
            </a:r>
            <a:r>
              <a:rPr lang="zh-CN" altLang="en-US" dirty="0"/>
              <a:t>的第一种类型，</a:t>
            </a:r>
            <a:r>
              <a:rPr lang="zh-CN" altLang="en-US" b="1" dirty="0">
                <a:solidFill>
                  <a:srgbClr val="FF0000"/>
                </a:solidFill>
              </a:rPr>
              <a:t>可重定位文件（</a:t>
            </a:r>
            <a:r>
              <a:rPr lang="en-US" altLang="zh-CN" b="1" dirty="0">
                <a:solidFill>
                  <a:srgbClr val="FF0000"/>
                </a:solidFill>
              </a:rPr>
              <a:t>Relocatable File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这个</a:t>
            </a:r>
            <a:r>
              <a:rPr lang="zh-CN" altLang="en-US" b="1" dirty="0">
                <a:solidFill>
                  <a:srgbClr val="FF0000"/>
                </a:solidFill>
              </a:rPr>
              <a:t>文件的格式</a:t>
            </a:r>
            <a:r>
              <a:rPr lang="zh-CN" altLang="en-US" dirty="0"/>
              <a:t>是这样的：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ELF </a:t>
            </a:r>
            <a:r>
              <a:rPr lang="zh-CN" altLang="en-US" dirty="0"/>
              <a:t>文件的头是用于描述整个文件的。这个文件格式在内核中有定义，分别为 </a:t>
            </a:r>
            <a:r>
              <a:rPr lang="en-US" altLang="zh-CN" dirty="0"/>
              <a:t>struct elf32_hdr </a:t>
            </a:r>
            <a:r>
              <a:rPr lang="zh-CN" altLang="en-US" dirty="0"/>
              <a:t>和 </a:t>
            </a:r>
            <a:r>
              <a:rPr lang="en-US" altLang="zh-CN" dirty="0"/>
              <a:t>struct elf64_hdr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7212FEF-AFBB-4734-B547-59473357EE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2" r="21543"/>
          <a:stretch/>
        </p:blipFill>
        <p:spPr bwMode="auto">
          <a:xfrm>
            <a:off x="6795245" y="310393"/>
            <a:ext cx="4791637" cy="623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箭头: 下弧形 1">
            <a:extLst>
              <a:ext uri="{FF2B5EF4-FFF2-40B4-BE49-F238E27FC236}">
                <a16:creationId xmlns:a16="http://schemas.microsoft.com/office/drawing/2014/main" id="{FC3F1E10-A346-46CE-823E-D784359F28BA}"/>
              </a:ext>
            </a:extLst>
          </p:cNvPr>
          <p:cNvSpPr/>
          <p:nvPr/>
        </p:nvSpPr>
        <p:spPr>
          <a:xfrm>
            <a:off x="4219662" y="3229761"/>
            <a:ext cx="3003259" cy="964734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248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接下来我们来看一个一个的 </a:t>
            </a:r>
            <a:r>
              <a:rPr lang="en-US" altLang="zh-CN" b="1" dirty="0">
                <a:solidFill>
                  <a:srgbClr val="FF0000"/>
                </a:solidFill>
              </a:rPr>
              <a:t>section</a:t>
            </a:r>
            <a:r>
              <a:rPr lang="zh-CN" altLang="en-US" dirty="0"/>
              <a:t>，我们也叫</a:t>
            </a:r>
            <a:r>
              <a:rPr lang="zh-CN" altLang="en-US" b="1" dirty="0">
                <a:solidFill>
                  <a:srgbClr val="FF0000"/>
                </a:solidFill>
              </a:rPr>
              <a:t>节</a:t>
            </a:r>
            <a:r>
              <a:rPr lang="zh-CN" altLang="en-US" dirty="0"/>
              <a:t>。这里面的名字有点晦涩，不过你可以猜一下它们是干什么的。</a:t>
            </a:r>
            <a:endParaRPr lang="en-US" altLang="zh-CN" dirty="0"/>
          </a:p>
          <a:p>
            <a:r>
              <a:rPr lang="zh-CN" altLang="en-US" dirty="0"/>
              <a:t>这个编译好的二进制文件里面，应该是代码，还有一些全局变量、静态变量等等。没错，我们依次来看。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A697BC7-D576-41AA-8FB9-9E610DE64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2" r="21543"/>
          <a:stretch/>
        </p:blipFill>
        <p:spPr bwMode="auto">
          <a:xfrm>
            <a:off x="6954636" y="310393"/>
            <a:ext cx="4791637" cy="623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2ABAACF-84D0-45FB-8F58-13F268769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224" y="3442349"/>
            <a:ext cx="4272613" cy="248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2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为啥这里</a:t>
            </a:r>
            <a:r>
              <a:rPr lang="zh-CN" altLang="en-US" b="1" dirty="0">
                <a:solidFill>
                  <a:srgbClr val="FF0000"/>
                </a:solidFill>
              </a:rPr>
              <a:t>只有全局变量</a:t>
            </a:r>
            <a:r>
              <a:rPr lang="zh-CN" altLang="en-US" dirty="0"/>
              <a:t>呢？其实前面我们讲函数栈的时候说过，</a:t>
            </a:r>
            <a:r>
              <a:rPr lang="zh-CN" altLang="en-US" b="1" dirty="0">
                <a:solidFill>
                  <a:srgbClr val="FF0000"/>
                </a:solidFill>
              </a:rPr>
              <a:t>局部变量是放在栈里面的</a:t>
            </a:r>
            <a:r>
              <a:rPr lang="zh-CN" altLang="en-US" dirty="0"/>
              <a:t>，是程序运行过程中</a:t>
            </a:r>
            <a:r>
              <a:rPr lang="zh-CN" altLang="en-US" b="1" dirty="0">
                <a:solidFill>
                  <a:srgbClr val="FF0000"/>
                </a:solidFill>
              </a:rPr>
              <a:t>随时分配空间，随时释放</a:t>
            </a:r>
            <a:r>
              <a:rPr lang="zh-CN" altLang="en-US" dirty="0"/>
              <a:t>的，现在我们讨论的是</a:t>
            </a:r>
            <a:r>
              <a:rPr lang="zh-CN" altLang="en-US" b="1" dirty="0">
                <a:solidFill>
                  <a:srgbClr val="FF0000"/>
                </a:solidFill>
              </a:rPr>
              <a:t>二进制文件</a:t>
            </a:r>
            <a:r>
              <a:rPr lang="zh-CN" altLang="en-US" dirty="0"/>
              <a:t>，还没启动呢，所以只需要讨论</a:t>
            </a:r>
            <a:r>
              <a:rPr lang="zh-CN" altLang="en-US" b="1" dirty="0">
                <a:solidFill>
                  <a:srgbClr val="FF0000"/>
                </a:solidFill>
              </a:rPr>
              <a:t>在哪里保存全局变量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这些节的元数据信息也需要有一个地方保存，就是</a:t>
            </a:r>
            <a:r>
              <a:rPr lang="zh-CN" altLang="en-US" b="1" dirty="0">
                <a:solidFill>
                  <a:srgbClr val="FF0000"/>
                </a:solidFill>
              </a:rPr>
              <a:t>最后的节头部表（</a:t>
            </a:r>
            <a:r>
              <a:rPr lang="en-US" altLang="zh-CN" b="1" dirty="0">
                <a:solidFill>
                  <a:srgbClr val="FF0000"/>
                </a:solidFill>
              </a:rPr>
              <a:t>Section Header Table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/>
              <a:t>。在这个表里面，每一个 </a:t>
            </a:r>
            <a:r>
              <a:rPr lang="en-US" altLang="zh-CN" dirty="0"/>
              <a:t>section </a:t>
            </a:r>
            <a:r>
              <a:rPr lang="zh-CN" altLang="en-US" dirty="0"/>
              <a:t>都有一项，在代码里面也有定义 </a:t>
            </a:r>
            <a:r>
              <a:rPr lang="en-US" altLang="zh-CN" dirty="0"/>
              <a:t>struct elf32_shdr </a:t>
            </a:r>
            <a:r>
              <a:rPr lang="zh-CN" altLang="en-US" dirty="0"/>
              <a:t>和 </a:t>
            </a:r>
            <a:r>
              <a:rPr lang="en-US" altLang="zh-CN" dirty="0"/>
              <a:t>struct elf64_shdr</a:t>
            </a:r>
            <a:r>
              <a:rPr lang="zh-CN" altLang="en-US" dirty="0"/>
              <a:t>。在 </a:t>
            </a:r>
            <a:r>
              <a:rPr lang="en-US" altLang="zh-CN" dirty="0"/>
              <a:t>ELF </a:t>
            </a:r>
            <a:r>
              <a:rPr lang="zh-CN" altLang="en-US" dirty="0"/>
              <a:t>的头里面，有描述这个文件的节头部表的位置，有多少个表项等等信息。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ED48E85-AF7A-46E0-9390-CC5FC7D1E7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2" r="21543"/>
          <a:stretch/>
        </p:blipFill>
        <p:spPr bwMode="auto">
          <a:xfrm>
            <a:off x="6795245" y="274740"/>
            <a:ext cx="4791637" cy="623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534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fontScale="92500" lnSpcReduction="20000"/>
          </a:bodyPr>
          <a:lstStyle/>
          <a:p>
            <a:r>
              <a:rPr lang="zh-CN" altLang="en-US" dirty="0"/>
              <a:t>我们刚才说了可重定位，为啥叫</a:t>
            </a:r>
            <a:r>
              <a:rPr lang="zh-CN" altLang="en-US" b="1" dirty="0">
                <a:solidFill>
                  <a:srgbClr val="FF0000"/>
                </a:solidFill>
              </a:rPr>
              <a:t>可重定位</a:t>
            </a:r>
            <a:r>
              <a:rPr lang="zh-CN" altLang="en-US" dirty="0"/>
              <a:t>呢？我们可以想象一下，</a:t>
            </a:r>
            <a:r>
              <a:rPr lang="zh-CN" altLang="en-US" b="1" dirty="0">
                <a:solidFill>
                  <a:srgbClr val="FF0000"/>
                </a:solidFill>
              </a:rPr>
              <a:t>这个编译好的代码和变量，将来加载到内存里面的时候，都是要加载到一定位置的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比如说，调用一个函数，其实就是跳到这个函数所在的代码位置执行；</a:t>
            </a:r>
            <a:endParaRPr lang="en-US" altLang="zh-CN" dirty="0"/>
          </a:p>
          <a:p>
            <a:r>
              <a:rPr lang="zh-CN" altLang="en-US" dirty="0"/>
              <a:t>再比如修改一个全局变量，也是要到变量的位置那里去修改。但是现在这个时候，还是</a:t>
            </a:r>
            <a:r>
              <a:rPr lang="en-US" altLang="zh-CN" dirty="0"/>
              <a:t>.o </a:t>
            </a:r>
            <a:r>
              <a:rPr lang="zh-CN" altLang="en-US" dirty="0"/>
              <a:t>文件，不是一个可以直接运行的程序，这里面只是部分代码片段。</a:t>
            </a:r>
            <a:endParaRPr lang="en-US" altLang="zh-CN" dirty="0"/>
          </a:p>
          <a:p>
            <a:r>
              <a:rPr lang="zh-CN" altLang="en-US" dirty="0"/>
              <a:t>例如这里的 </a:t>
            </a:r>
            <a:r>
              <a:rPr lang="en-US" altLang="zh-CN" dirty="0" err="1"/>
              <a:t>create_process</a:t>
            </a:r>
            <a:r>
              <a:rPr lang="en-US" altLang="zh-CN" dirty="0"/>
              <a:t> </a:t>
            </a:r>
            <a:r>
              <a:rPr lang="zh-CN" altLang="en-US" dirty="0"/>
              <a:t>函数，将来</a:t>
            </a:r>
            <a:r>
              <a:rPr lang="zh-CN" altLang="en-US" sz="1600" b="1" dirty="0">
                <a:solidFill>
                  <a:srgbClr val="FF0000"/>
                </a:solidFill>
              </a:rPr>
              <a:t>被谁调用，在哪里调用都不清楚</a:t>
            </a:r>
            <a:r>
              <a:rPr lang="zh-CN" altLang="en-US" dirty="0"/>
              <a:t>，就更别提确定位置了。所以，</a:t>
            </a:r>
            <a:r>
              <a:rPr lang="en-US" altLang="zh-CN" sz="1600" b="1" dirty="0">
                <a:solidFill>
                  <a:srgbClr val="FF0000"/>
                </a:solidFill>
              </a:rPr>
              <a:t>.o </a:t>
            </a:r>
            <a:r>
              <a:rPr lang="zh-CN" altLang="en-US" sz="1600" b="1" dirty="0">
                <a:solidFill>
                  <a:srgbClr val="FF0000"/>
                </a:solidFill>
              </a:rPr>
              <a:t>里面的位置是不确定的，但是必须是可重新定位的</a:t>
            </a:r>
            <a:r>
              <a:rPr lang="zh-CN" altLang="en-US" dirty="0"/>
              <a:t>，因为它将来是要做函数库的嘛，</a:t>
            </a:r>
            <a:r>
              <a:rPr lang="zh-CN" altLang="en-US" sz="1600" b="1" dirty="0">
                <a:solidFill>
                  <a:srgbClr val="FF0000"/>
                </a:solidFill>
              </a:rPr>
              <a:t>就是一块砖，哪里需要哪里搬</a:t>
            </a:r>
            <a:r>
              <a:rPr lang="zh-CN" altLang="en-US" dirty="0"/>
              <a:t>，搬到哪里就</a:t>
            </a:r>
            <a:r>
              <a:rPr lang="zh-CN" altLang="en-US" sz="1600" b="1" dirty="0">
                <a:solidFill>
                  <a:srgbClr val="FF0000"/>
                </a:solidFill>
              </a:rPr>
              <a:t>重新定位这些代码、变量的位置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进行编译：程序的二进制格式</a:t>
            </a:r>
            <a:endParaRPr 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ED48E85-AF7A-46E0-9390-CC5FC7D1E7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2" r="21543"/>
          <a:stretch/>
        </p:blipFill>
        <p:spPr bwMode="auto">
          <a:xfrm>
            <a:off x="6795245" y="274740"/>
            <a:ext cx="4791637" cy="623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77326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1616</Words>
  <Application>Microsoft Office PowerPoint</Application>
  <PresentationFormat>宽屏</PresentationFormat>
  <Paragraphs>122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Meiryo UI</vt:lpstr>
      <vt:lpstr>Microsoft YaHei UI</vt:lpstr>
      <vt:lpstr>Arial</vt:lpstr>
      <vt:lpstr>Calibri</vt:lpstr>
      <vt:lpstr>创意性渐变 </vt:lpstr>
      <vt:lpstr>10 | 进程</vt:lpstr>
      <vt:lpstr>前言</vt:lpstr>
      <vt:lpstr>写代码：用系统调用创建进程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进行编译：程序的二进制格式</vt:lpstr>
      <vt:lpstr>运行程序为进程</vt:lpstr>
      <vt:lpstr>运行程序为进程</vt:lpstr>
      <vt:lpstr>运行程序为进程</vt:lpstr>
      <vt:lpstr>进程树</vt:lpstr>
      <vt:lpstr>进程树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2020-06-23T08:29:21Z</dcterms:modified>
</cp:coreProperties>
</file>